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256" r:id="rId3"/>
    <p:sldId id="257" r:id="rId4"/>
    <p:sldId id="282" r:id="rId5"/>
    <p:sldId id="258" r:id="rId6"/>
    <p:sldId id="259" r:id="rId7"/>
    <p:sldId id="260" r:id="rId8"/>
    <p:sldId id="261" r:id="rId9"/>
    <p:sldId id="262" r:id="rId10"/>
    <p:sldId id="291" r:id="rId11"/>
    <p:sldId id="297" r:id="rId12"/>
    <p:sldId id="292" r:id="rId13"/>
    <p:sldId id="319" r:id="rId14"/>
    <p:sldId id="320" r:id="rId15"/>
    <p:sldId id="321" r:id="rId16"/>
    <p:sldId id="322" r:id="rId17"/>
    <p:sldId id="323" r:id="rId18"/>
    <p:sldId id="324" r:id="rId19"/>
    <p:sldId id="281" r:id="rId20"/>
    <p:sldId id="280" r:id="rId21"/>
    <p:sldId id="283" r:id="rId22"/>
    <p:sldId id="286" r:id="rId23"/>
    <p:sldId id="295" r:id="rId24"/>
    <p:sldId id="298" r:id="rId25"/>
    <p:sldId id="299" r:id="rId26"/>
    <p:sldId id="325" r:id="rId27"/>
    <p:sldId id="326" r:id="rId28"/>
    <p:sldId id="327" r:id="rId29"/>
    <p:sldId id="318" r:id="rId30"/>
    <p:sldId id="317" r:id="rId31"/>
    <p:sldId id="328" r:id="rId32"/>
    <p:sldId id="330" r:id="rId33"/>
    <p:sldId id="331" r:id="rId34"/>
    <p:sldId id="329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</p:sldIdLst>
  <p:sldSz cx="10080625" cy="7559675"/>
  <p:notesSz cx="7772400" cy="10058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1C28FE6D-34EF-40B5-A5B0-ABAE052FBF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E2240F-9D7B-4D9A-96F6-EA5B825688C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3666A96-0512-42D3-8B69-0D09E1E54CB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1335986-6589-4F7D-B391-FE2EE7697F6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Arial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 sz="1400"/>
            </a:pPr>
            <a:fld id="{C0BE884F-2997-4DAA-9DE6-7E013AFA7A19}" type="slidenum">
              <a:rPr lang="en-US"/>
              <a:pPr>
                <a:defRPr sz="14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Θέση εικόνας διαφάνειας 1">
            <a:extLst>
              <a:ext uri="{FF2B5EF4-FFF2-40B4-BE49-F238E27FC236}">
                <a16:creationId xmlns:a16="http://schemas.microsoft.com/office/drawing/2014/main" id="{A42C1E0E-340F-4343-B3A3-611008B8764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6B88CA2-DDAE-4DCC-BB15-AFE9A33E769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lvl="0"/>
            <a:endParaRPr lang="en-US" noProof="0"/>
          </a:p>
        </p:txBody>
      </p:sp>
      <p:sp>
        <p:nvSpPr>
          <p:cNvPr id="4" name="Θέση κεφαλίδας 3">
            <a:extLst>
              <a:ext uri="{FF2B5EF4-FFF2-40B4-BE49-F238E27FC236}">
                <a16:creationId xmlns:a16="http://schemas.microsoft.com/office/drawing/2014/main" id="{B868D11E-1F28-4D9B-95CC-2123AC1E78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26623C5-850A-4663-871C-222F58668F5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82681FA-3E98-430E-9E01-968FAD7A0F2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900380F-E979-489E-96BB-85F48FDD8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04386456-E851-41B0-B4C6-8899A23FC94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latin typeface="Arial" pitchFamily="18"/>
        <a:cs typeface="Tahoma" pitchFamily="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Tahoma" panose="020B060403050404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Θέση σημειώσεων 1">
            <a:extLst>
              <a:ext uri="{FF2B5EF4-FFF2-40B4-BE49-F238E27FC236}">
                <a16:creationId xmlns:a16="http://schemas.microsoft.com/office/drawing/2014/main" id="{D5C72EB7-E393-40FA-B270-1157411178C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52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eaLnBrk="1">
              <a:spcBef>
                <a:spcPct val="0"/>
              </a:spcBef>
            </a:pPr>
            <a:endParaRPr altLang="en-US" dirty="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6147" name="Θέση εικόνας διαφάνειας 2">
            <a:extLst>
              <a:ext uri="{FF2B5EF4-FFF2-40B4-BE49-F238E27FC236}">
                <a16:creationId xmlns:a16="http://schemas.microsoft.com/office/drawing/2014/main" id="{4B37797B-D703-41B6-B21C-2D42E0CDA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6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9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40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9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5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0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0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5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56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8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60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30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232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78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14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0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20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58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41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87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8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55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10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28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40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35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3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5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37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76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Θέση εικόνας διαφάνειας 1">
            <a:extLst>
              <a:ext uri="{FF2B5EF4-FFF2-40B4-BE49-F238E27FC236}">
                <a16:creationId xmlns:a16="http://schemas.microsoft.com/office/drawing/2014/main" id="{790E98FE-A6E5-4A5E-9198-60DA07BCE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Θέση σημειώσεων 2">
            <a:extLst>
              <a:ext uri="{FF2B5EF4-FFF2-40B4-BE49-F238E27FC236}">
                <a16:creationId xmlns:a16="http://schemas.microsoft.com/office/drawing/2014/main" id="{AD3ADD4D-3DB9-478F-853B-6816B0139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85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14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32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94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7535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6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Θέση εικόνας διαφάνειας 1">
            <a:extLst>
              <a:ext uri="{FF2B5EF4-FFF2-40B4-BE49-F238E27FC236}">
                <a16:creationId xmlns:a16="http://schemas.microsoft.com/office/drawing/2014/main" id="{EA47625F-09F2-41CA-B878-3839BFE2AE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Θέση σημειώσεων 2">
            <a:extLst>
              <a:ext uri="{FF2B5EF4-FFF2-40B4-BE49-F238E27FC236}">
                <a16:creationId xmlns:a16="http://schemas.microsoft.com/office/drawing/2014/main" id="{8ADC775F-8CD3-4480-B66D-3D6C2ED8337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02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Θέση εικόνας διαφάνειας 1">
            <a:extLst>
              <a:ext uri="{FF2B5EF4-FFF2-40B4-BE49-F238E27FC236}">
                <a16:creationId xmlns:a16="http://schemas.microsoft.com/office/drawing/2014/main" id="{BF7F14C3-8E8A-486B-AA74-39FDD077D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Θέση σημειώσεων 2">
            <a:extLst>
              <a:ext uri="{FF2B5EF4-FFF2-40B4-BE49-F238E27FC236}">
                <a16:creationId xmlns:a16="http://schemas.microsoft.com/office/drawing/2014/main" id="{6E77F2FB-99BE-45E0-8F1F-C1076EAF916B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97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Θέση εικόνας διαφάνειας 1">
            <a:extLst>
              <a:ext uri="{FF2B5EF4-FFF2-40B4-BE49-F238E27FC236}">
                <a16:creationId xmlns:a16="http://schemas.microsoft.com/office/drawing/2014/main" id="{43FEB813-3E32-4979-97A5-B68D7987DB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Θέση σημειώσεων 2">
            <a:extLst>
              <a:ext uri="{FF2B5EF4-FFF2-40B4-BE49-F238E27FC236}">
                <a16:creationId xmlns:a16="http://schemas.microsoft.com/office/drawing/2014/main" id="{EE546670-FE63-40EC-B26D-37BEBA42E9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Θέση εικόνας διαφάνειας 1">
            <a:extLst>
              <a:ext uri="{FF2B5EF4-FFF2-40B4-BE49-F238E27FC236}">
                <a16:creationId xmlns:a16="http://schemas.microsoft.com/office/drawing/2014/main" id="{1E98DACD-DCAB-4E18-991F-39F0AB0155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Θέση σημειώσεων 2">
            <a:extLst>
              <a:ext uri="{FF2B5EF4-FFF2-40B4-BE49-F238E27FC236}">
                <a16:creationId xmlns:a16="http://schemas.microsoft.com/office/drawing/2014/main" id="{3927350D-E35F-4082-AEEB-72F0C98C8D7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Θέση εικόνας διαφάνειας 1">
            <a:extLst>
              <a:ext uri="{FF2B5EF4-FFF2-40B4-BE49-F238E27FC236}">
                <a16:creationId xmlns:a16="http://schemas.microsoft.com/office/drawing/2014/main" id="{EAAB06DB-D12A-477F-BB7C-A971BB496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Θέση σημειώσεων 2">
            <a:extLst>
              <a:ext uri="{FF2B5EF4-FFF2-40B4-BE49-F238E27FC236}">
                <a16:creationId xmlns:a16="http://schemas.microsoft.com/office/drawing/2014/main" id="{B9D9FCFA-450D-4FA4-9411-3042C7E60D9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Θέση εικόνας διαφάνειας 1">
            <a:extLst>
              <a:ext uri="{FF2B5EF4-FFF2-40B4-BE49-F238E27FC236}">
                <a16:creationId xmlns:a16="http://schemas.microsoft.com/office/drawing/2014/main" id="{255C8E29-C433-4516-A1A5-57602E9DBE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Θέση σημειώσεων 2">
            <a:extLst>
              <a:ext uri="{FF2B5EF4-FFF2-40B4-BE49-F238E27FC236}">
                <a16:creationId xmlns:a16="http://schemas.microsoft.com/office/drawing/2014/main" id="{9CE23B2F-852A-4007-8AF3-23465940222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xfrm>
            <a:off x="777875" y="4776788"/>
            <a:ext cx="6216650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1D831624-6CEE-4D83-9B1C-024CC47112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69B4097-AB7F-43B7-8A04-C7D18AF033A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CC77025F-2D3E-4CD6-BF39-19EFA5B952A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71FA2-A4F6-41D4-B5BA-93E28D9C9AE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20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9BA2AD1-2C49-45C4-8406-218BCED1E73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1B84C5B-2370-426C-B1CB-4516E19DA59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6621F93C-E980-4C43-87E2-26C8ACCB50E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3849B-DA6B-434B-A1F5-210893623D3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1768475"/>
            <a:ext cx="2266950" cy="4384675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1768475"/>
            <a:ext cx="6653212" cy="4384675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31D5858-1185-49CF-BC18-9A519CF0643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B2CF98AF-9E43-43BE-A5C7-1C05A59A40D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E0CB4B9-7C25-49EE-9396-C858FB664CE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2A7D4-50D2-4E3B-A0CE-BDA42E7C01C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50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7A6DB51A-24C9-4F05-BB56-4BB8DEA5012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9F6DBBD-C7A3-4CD7-BA6E-87A603660F2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F074F02-AE9D-4584-B138-7AEDC123A69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589B3-1F9E-41A0-B63A-349ADEDDBFC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2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177B90-F7D7-4FC0-B376-306E686323D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89FBA87-5314-4993-9D41-8DBD9D8361D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CE80B22-876C-4900-85B6-80211BD09D5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B1BBA-ED1D-45EF-98FC-E9EB3B990DE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9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E0595678-9093-40D3-97D4-D6EA712230D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2335FC13-A2F4-4101-8E8C-84AF713F8D7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2D5B6710-09DE-4824-82C3-8B5289F1EF6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C676-8673-48E7-8CB3-86E14FCB877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70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2273300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2273300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E2E86B4-8EDC-4638-8261-69AD1EC9FBB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81AC8B4-DC43-4078-98BF-F67F814224B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0036DAD-1AEC-4583-9A0D-97FCE0BF01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4A43E-8724-403C-A2A2-26AFD3C2BFA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30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6704939-AD3E-498B-9EE1-6D9D5F218E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FF2631-FC02-4E45-BF7D-3645F24F6DF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317BD27C-DD7C-438F-BDBC-F8EF3EDC347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733A8-DE0B-4EF9-AA30-B2046FF03A4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311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4204A650-3319-4583-8965-EE40B3DFA16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E77F7537-9CDA-4EA9-9452-DAA38FF2B79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6D7ADF4C-A012-4ABD-95D9-CA60136DD21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549A8-3D5A-4A02-BF9F-C55CEF9A590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894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0E74FE0-2A54-40BA-B1E8-0C6CAD83D65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F6F0BDE5-80F4-4E49-8268-A8E384D1142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433E9910-790F-489B-8E7B-3747BE5A90B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9B1B0-FC3C-4009-A97D-87565A25190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7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9270B95-639B-4D03-A5DB-DA6FEB788D85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8BF53B6-A196-4C65-8862-D434F56E27E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92A8997-8C4F-4004-8AA1-0A2A1A15B5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C1CBE-FD93-4E17-9059-389153208C1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11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38451002-9EB8-4AE9-8185-B2A7D832680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A7C0E8B3-4A3C-4C03-9672-B286FA0F9EF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E0AC29DD-EFB0-4F3B-871B-744190EB3CB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8518E-DE8C-4606-99F7-F9A78BD8A01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110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2FA989B-08F4-4E3F-AE4B-415F89BD877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7668FED-CD16-4803-A056-146402748D1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70D4045-C8F8-47C8-B1CB-6AC9A8800D2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931FF-A9C1-48DD-B925-9D4D5E7FC79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040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A6E843C3-0B53-40F6-9491-BDC9BEE171E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898785AE-CAC1-4F3C-9964-DF5D352684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DDAF9AEC-1612-4949-89CE-1634CFF739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614B2-AB36-4A91-852C-08E94236BBD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88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7308850" y="804863"/>
            <a:ext cx="2266950" cy="5853112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503238" y="804863"/>
            <a:ext cx="6653212" cy="5853112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4A81B8E8-9ADB-4E6D-9284-3CF415135CF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4DFD7582-308A-40E9-8BE2-DF5661F1C7F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A272EECD-A7BD-4491-A8E6-09B000B5EEF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B227E-FD95-4E20-B471-7917DD69860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70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4">
            <a:extLst>
              <a:ext uri="{FF2B5EF4-FFF2-40B4-BE49-F238E27FC236}">
                <a16:creationId xmlns:a16="http://schemas.microsoft.com/office/drawing/2014/main" id="{8F820760-C3E3-4E5D-ADF3-232EB0DA303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υποσέλιδου 5">
            <a:extLst>
              <a:ext uri="{FF2B5EF4-FFF2-40B4-BE49-F238E27FC236}">
                <a16:creationId xmlns:a16="http://schemas.microsoft.com/office/drawing/2014/main" id="{D2DFF2A2-4973-4B18-8808-F5879C39B0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αριθμού διαφάνειας 6">
            <a:extLst>
              <a:ext uri="{FF2B5EF4-FFF2-40B4-BE49-F238E27FC236}">
                <a16:creationId xmlns:a16="http://schemas.microsoft.com/office/drawing/2014/main" id="{8CA00DBE-35D4-4B7A-B849-11088C89E7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5349-521C-443A-8E73-DCCEE8D899E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89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0F8D1C7-D873-43E4-91E6-4E552E517FC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9AEB698-5271-456F-BADC-B239CF40A71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76BFE4-178D-40B9-BE51-C50D5070DB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79CAB-A389-409F-8AD8-EFCED1B771E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8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4">
            <a:extLst>
              <a:ext uri="{FF2B5EF4-FFF2-40B4-BE49-F238E27FC236}">
                <a16:creationId xmlns:a16="http://schemas.microsoft.com/office/drawing/2014/main" id="{5CDA04D4-7917-4199-A52C-47814B69EA2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Θέση υποσέλιδου 5">
            <a:extLst>
              <a:ext uri="{FF2B5EF4-FFF2-40B4-BE49-F238E27FC236}">
                <a16:creationId xmlns:a16="http://schemas.microsoft.com/office/drawing/2014/main" id="{0C5033DF-D22E-4E64-8765-7C9168517A6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Θέση αριθμού διαφάνειας 6">
            <a:extLst>
              <a:ext uri="{FF2B5EF4-FFF2-40B4-BE49-F238E27FC236}">
                <a16:creationId xmlns:a16="http://schemas.microsoft.com/office/drawing/2014/main" id="{53A466F7-89EA-4601-826D-41BA68891B1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4D4BF-1D54-4DDC-B1C0-3AE0010E734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00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4">
            <a:extLst>
              <a:ext uri="{FF2B5EF4-FFF2-40B4-BE49-F238E27FC236}">
                <a16:creationId xmlns:a16="http://schemas.microsoft.com/office/drawing/2014/main" id="{6D292C34-A290-4D39-ACE3-38271CAE39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υποσέλιδου 5">
            <a:extLst>
              <a:ext uri="{FF2B5EF4-FFF2-40B4-BE49-F238E27FC236}">
                <a16:creationId xmlns:a16="http://schemas.microsoft.com/office/drawing/2014/main" id="{59A60879-FC9D-4501-8B71-6E63073AF7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Θέση αριθμού διαφάνειας 6">
            <a:extLst>
              <a:ext uri="{FF2B5EF4-FFF2-40B4-BE49-F238E27FC236}">
                <a16:creationId xmlns:a16="http://schemas.microsoft.com/office/drawing/2014/main" id="{02DD1D1B-F57D-4BF6-9DA5-27B205D3DB3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0B16D-5A20-4371-9C39-1F48D8895C2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7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4">
            <a:extLst>
              <a:ext uri="{FF2B5EF4-FFF2-40B4-BE49-F238E27FC236}">
                <a16:creationId xmlns:a16="http://schemas.microsoft.com/office/drawing/2014/main" id="{5EFB31BB-9523-4DE1-A190-5F2D2F60D39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Θέση υποσέλιδου 5">
            <a:extLst>
              <a:ext uri="{FF2B5EF4-FFF2-40B4-BE49-F238E27FC236}">
                <a16:creationId xmlns:a16="http://schemas.microsoft.com/office/drawing/2014/main" id="{B9A9BB9B-F43D-4B9C-82AA-57A678474A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Θέση αριθμού διαφάνειας 6">
            <a:extLst>
              <a:ext uri="{FF2B5EF4-FFF2-40B4-BE49-F238E27FC236}">
                <a16:creationId xmlns:a16="http://schemas.microsoft.com/office/drawing/2014/main" id="{86400EF2-CC14-4FB9-94D0-02CECF194D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99A68-5B06-4B45-9A5A-4BAF21BF845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1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340E72A-0B7E-4E1B-81FB-87CABE6AA3B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4A03B04-1759-44A1-AE05-8F396317068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66CAD2E-09CF-498F-9172-720A8DEFC0F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1D24E-3323-497B-95C3-EDA3FA552F3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34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1E74582-2DC9-4DDD-84F1-9FC926A02F9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5C97D-58F9-41F8-9E20-F6836E014A0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4AC366A-1617-4FCE-80AD-28195DADE1F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D302D-EC99-4CF6-A921-0964D0D181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19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4EB2B1-AEEB-4EFC-92A4-7F7F4C34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Θέση τίτλου 2">
            <a:extLst>
              <a:ext uri="{FF2B5EF4-FFF2-40B4-BE49-F238E27FC236}">
                <a16:creationId xmlns:a16="http://schemas.microsoft.com/office/drawing/2014/main" id="{526CB620-00A1-4F7E-87C9-B4FA5AD8AB0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478213" y="2482850"/>
            <a:ext cx="56419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8" name="Θέση υπότιτλου 3">
            <a:extLst>
              <a:ext uri="{FF2B5EF4-FFF2-40B4-BE49-F238E27FC236}">
                <a16:creationId xmlns:a16="http://schemas.microsoft.com/office/drawing/2014/main" id="{E4F4C5F9-90E7-4FEF-8192-B600079B92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1029" name="Θέση υπότιτλου 3">
            <a:extLst>
              <a:ext uri="{FF2B5EF4-FFF2-40B4-BE49-F238E27FC236}">
                <a16:creationId xmlns:a16="http://schemas.microsoft.com/office/drawing/2014/main" id="{F0B37322-A7D4-4DD7-9C0D-35D298CD3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910138" y="3854450"/>
            <a:ext cx="42100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>
              <a:spcAft>
                <a:spcPts val="1413"/>
              </a:spcAft>
            </a:pPr>
            <a:endParaRPr lang="en-US" altLang="en-US" sz="3200">
              <a:solidFill>
                <a:srgbClr val="000000"/>
              </a:solidFill>
              <a:latin typeface="Arial" panose="020B0604020202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C9DDCB4-37BF-4833-8AFE-C4579DF2639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7988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D4C7235-14B1-471D-9315-DF6ADCB62D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DF2D629-A185-4F1A-A064-2E56CCC5DD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662A3B94-8964-471E-9E74-0B16468DB0A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33" name="Θέση κειμένου 7">
            <a:extLst>
              <a:ext uri="{FF2B5EF4-FFF2-40B4-BE49-F238E27FC236}">
                <a16:creationId xmlns:a16="http://schemas.microsoft.com/office/drawing/2014/main" id="{B3279624-D368-413F-81C8-5F60D050FF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4400" kern="1200">
          <a:solidFill>
            <a:srgbClr val="FFFFFF"/>
          </a:solidFill>
          <a:latin typeface="Source Sans Pro" pitchFamily="34"/>
          <a:cs typeface="Tahoma" pitchFamily="2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3200" kern="1200">
          <a:solidFill>
            <a:schemeClr val="tx1"/>
          </a:solidFill>
          <a:latin typeface="Arial" pitchFamily="18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460920-1D61-4D01-9A44-74D82281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2688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Θέση τίτλου 2">
            <a:extLst>
              <a:ext uri="{FF2B5EF4-FFF2-40B4-BE49-F238E27FC236}">
                <a16:creationId xmlns:a16="http://schemas.microsoft.com/office/drawing/2014/main" id="{0669244A-9162-445F-BAFA-72B2BC30A2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03238" y="804863"/>
            <a:ext cx="907256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2" name="Θέση κειμένου 3">
            <a:extLst>
              <a:ext uri="{FF2B5EF4-FFF2-40B4-BE49-F238E27FC236}">
                <a16:creationId xmlns:a16="http://schemas.microsoft.com/office/drawing/2014/main" id="{E86C8E6E-712D-460B-8D00-88DAD85516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2273300"/>
            <a:ext cx="9072562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Στυλ κειμένου υποδείγματος</a:t>
            </a:r>
          </a:p>
          <a:p>
            <a:pPr lvl="1"/>
            <a:r>
              <a:rPr lang="el-GR" altLang="en-US"/>
              <a:t>Δεύτερο επίπεδο</a:t>
            </a:r>
          </a:p>
          <a:p>
            <a:pPr lvl="2"/>
            <a:r>
              <a:rPr lang="el-GR" altLang="en-US"/>
              <a:t>Τρίτο επίπεδο</a:t>
            </a:r>
          </a:p>
          <a:p>
            <a:pPr lvl="3"/>
            <a:r>
              <a:rPr lang="el-GR" altLang="en-US"/>
              <a:t>Τέταρτο επίπεδο</a:t>
            </a:r>
          </a:p>
          <a:p>
            <a:pPr lvl="4"/>
            <a:r>
              <a:rPr lang="el-GR" altLang="en-US"/>
              <a:t>Πέμπτο επίπεδο</a:t>
            </a:r>
            <a:endParaRPr lang="en-US" alt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4F5AD14-BAB1-4487-84D5-401E2AC590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8925" y="6994525"/>
            <a:ext cx="1676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AC692D1-8BFE-442E-86B6-228876EEC4D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48113" y="6994525"/>
            <a:ext cx="2022475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ct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BBE425A-40AD-453F-B7D0-51E036949C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53375" y="6994525"/>
            <a:ext cx="1803400" cy="522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Century Gothic" pitchFamily="34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AC8BB690-71D7-4A2B-8CF7-BC74E76FACF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spd="slow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kern="1200">
          <a:solidFill>
            <a:srgbClr val="3399FF"/>
          </a:solidFill>
          <a:latin typeface="Source Sans Pro" pitchFamily="34"/>
          <a:cs typeface="Tahoma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99FF"/>
          </a:solidFill>
          <a:latin typeface="Source Sans Pro" panose="020B0503030403020204" pitchFamily="34" charset="0"/>
          <a:cs typeface="Tahoma" panose="020B060403050404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1413"/>
        </a:spcAft>
        <a:defRPr lang="en-US" sz="2200" kern="1200">
          <a:solidFill>
            <a:srgbClr val="000000"/>
          </a:solidFill>
          <a:latin typeface="Source Sans Pro" pitchFamily="34"/>
          <a:cs typeface="Tahoma" pitchFamily="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gene+expression+cancer+RNA-Seq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Τίτλος 1">
            <a:extLst>
              <a:ext uri="{FF2B5EF4-FFF2-40B4-BE49-F238E27FC236}">
                <a16:creationId xmlns:a16="http://schemas.microsoft.com/office/drawing/2014/main" id="{5A2400CB-4A8C-4F42-8639-373CDD681982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824288" y="2844800"/>
            <a:ext cx="5643562" cy="1106488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Υπολογιστική Νοημοσύνη</a:t>
            </a:r>
            <a:b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altLang="en-US" sz="3600">
                <a:latin typeface="Arial" panose="020B0604020202020204" pitchFamily="34" charset="0"/>
                <a:cs typeface="Arial" panose="020B0604020202020204" pitchFamily="34" charset="0"/>
              </a:rPr>
              <a:t>Εργασίες</a:t>
            </a:r>
          </a:p>
        </p:txBody>
      </p:sp>
      <p:sp>
        <p:nvSpPr>
          <p:cNvPr id="5123" name="Υπότιτλος 2">
            <a:extLst>
              <a:ext uri="{FF2B5EF4-FFF2-40B4-BE49-F238E27FC236}">
                <a16:creationId xmlns:a16="http://schemas.microsoft.com/office/drawing/2014/main" id="{CB177872-5FAE-4F73-A8C3-D14055651B82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5257800" y="4535488"/>
            <a:ext cx="4210050" cy="338137"/>
          </a:xfrm>
        </p:spPr>
        <p:txBody>
          <a:bodyPr wrap="square" anchor="ctr">
            <a:spAutoFit/>
          </a:bodyPr>
          <a:lstStyle/>
          <a:p>
            <a:pPr algn="r" eaLnBrk="1"/>
            <a:r>
              <a:rPr lang="el-GR" altLang="en-US" sz="2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Αλέξανδρος Γαϊτάνης</a:t>
            </a:r>
          </a:p>
        </p:txBody>
      </p:sp>
      <p:sp>
        <p:nvSpPr>
          <p:cNvPr id="5124" name="TextBox 3">
            <a:extLst>
              <a:ext uri="{FF2B5EF4-FFF2-40B4-BE49-F238E27FC236}">
                <a16:creationId xmlns:a16="http://schemas.microsoft.com/office/drawing/2014/main" id="{F8891267-710E-4A04-870B-95ECDC6B4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856288"/>
            <a:ext cx="434340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spcAft>
                <a:spcPts val="1413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algn="r" eaLnBrk="1">
              <a:spcAft>
                <a:spcPct val="0"/>
              </a:spcAft>
            </a:pP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ΠΜΣ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στην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Τεχνητή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Νοημοσύνη</a:t>
            </a: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Χειμερινό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Εξάμηνο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2020 - 2021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Τμήμα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Πληροφορικής</a:t>
            </a:r>
          </a:p>
          <a:p>
            <a:pPr algn="r" eaLnBrk="1">
              <a:spcAft>
                <a:spcPct val="0"/>
              </a:spcAft>
            </a:pP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Αριστοτέλειο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Πανεπιστήμιο</a:t>
            </a:r>
            <a:r>
              <a:rPr lang="en-US" altLang="en-US" sz="1600">
                <a:solidFill>
                  <a:srgbClr val="FFFFFF"/>
                </a:solidFill>
                <a:ea typeface="Lucida Sans Unicode" panose="020B0602030504020204" pitchFamily="34" charset="0"/>
                <a:cs typeface="Arial" panose="020B0604020202020204" pitchFamily="34" charset="0"/>
              </a:rPr>
              <a:t> Θεσσαλονίκης</a:t>
            </a:r>
          </a:p>
          <a:p>
            <a:pPr algn="r" eaLnBrk="1"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  <a:ea typeface="Lucida Sans Unicode" panose="020B0602030504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Μεγάλο training set -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35" y="2270591"/>
            <a:ext cx="3219282" cy="228752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32" y="4956943"/>
            <a:ext cx="3221030" cy="226428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86" y="4932439"/>
            <a:ext cx="3205311" cy="227371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57" y="2230787"/>
            <a:ext cx="3205310" cy="2275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386298385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Linear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340" y="2289511"/>
            <a:ext cx="3273425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97" y="4983500"/>
            <a:ext cx="3375112" cy="2366458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064" y="2243920"/>
            <a:ext cx="3258775" cy="2385402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084" y="4938311"/>
            <a:ext cx="3450736" cy="2456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12399149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Polynomial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289511"/>
            <a:ext cx="3218302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97" y="5000371"/>
            <a:ext cx="3375112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064" y="2248127"/>
            <a:ext cx="3258775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38311"/>
            <a:ext cx="3365922" cy="2456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259734586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RBF kernel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290673"/>
            <a:ext cx="3218302" cy="229568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19" y="5000371"/>
            <a:ext cx="3274667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103" y="2248127"/>
            <a:ext cx="3228697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71826"/>
            <a:ext cx="3365922" cy="2389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61907711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Neighbors - sklearn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01" y="2337517"/>
            <a:ext cx="3218302" cy="220199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19" y="5016170"/>
            <a:ext cx="3274667" cy="230111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103" y="2356962"/>
            <a:ext cx="3228697" cy="215931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5006268"/>
            <a:ext cx="3365922" cy="2320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0" y="461416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Class Centroid</a:t>
            </a:r>
          </a:p>
        </p:txBody>
      </p:sp>
    </p:spTree>
    <p:extLst>
      <p:ext uri="{BB962C8B-B14F-4D97-AF65-F5344CB8AC3E}">
        <p14:creationId xmlns:p14="http://schemas.microsoft.com/office/powerpoint/2010/main" val="189622652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59" y="2279836"/>
            <a:ext cx="3178900" cy="220199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153" y="2279836"/>
            <a:ext cx="3156731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846613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03238" y="4555305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78" y="2227632"/>
            <a:ext cx="3178899" cy="221152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19" y="4839340"/>
            <a:ext cx="3113074" cy="22019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043" y="4839340"/>
            <a:ext cx="3123067" cy="21593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368" y="4839340"/>
            <a:ext cx="3178899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296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577" y="2212369"/>
            <a:ext cx="3178900" cy="2193072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4200" y="2212369"/>
            <a:ext cx="3090638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850110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03238" y="4465874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2561" y="2207124"/>
            <a:ext cx="3178899" cy="216980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671" y="4835206"/>
            <a:ext cx="3113074" cy="219902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4200" y="4835206"/>
            <a:ext cx="3118732" cy="215931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6463" y="4839340"/>
            <a:ext cx="3122512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810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83" y="2179100"/>
            <a:ext cx="3090022" cy="2201996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628" y="2200438"/>
            <a:ext cx="3141782" cy="215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811633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03238" y="4508748"/>
            <a:ext cx="267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7DB3FB-296A-42B6-A1E9-6EA3118BE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843" y="2179100"/>
            <a:ext cx="3095074" cy="2211523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636A45-7780-4EFC-82DF-DF5D2EE3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08" y="4839340"/>
            <a:ext cx="3081753" cy="22019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737E525D-87D7-40BF-8CB1-1C689CF00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7786" y="4864615"/>
            <a:ext cx="3123067" cy="2151445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2CADB1-8D22-4D7D-9B50-F0F7B959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843" y="4839340"/>
            <a:ext cx="3052548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950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σε ολόκληρο το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8FFD5EF-5AD9-4E89-966E-712426BAC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935" y="3227998"/>
            <a:ext cx="7507167" cy="2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310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 μικρό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0" y="2389405"/>
            <a:ext cx="8808538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7163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611982" y="2056288"/>
            <a:ext cx="4427537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6 τύποι γυαλιού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Μετρήσεις χημικών στοιχείων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9780DC8-522D-4F14-9DE5-545A1CDC4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2483" y="1682045"/>
            <a:ext cx="2461768" cy="2804173"/>
          </a:xfrm>
          <a:prstGeom prst="rect">
            <a:avLst/>
          </a:prstGeom>
        </p:spPr>
      </p:pic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7654EE3-A24D-49B7-8E12-2539871E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69" y="4784342"/>
            <a:ext cx="3835597" cy="205115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37E8299-452D-48E2-A503-AFC2A3468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238" y="4533829"/>
            <a:ext cx="3587934" cy="24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717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328888"/>
            <a:ext cx="8176067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Standard Scaling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Πιθανή βελτίωση: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Power Transformer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5-fold cross-validation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weighted F1</a:t>
            </a: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2329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4825" y="2859737"/>
            <a:ext cx="9070975" cy="2754600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Επιλύεται το γενικευμένο πρόβλημα ιδιοανάλυσης για τους πίνακες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όπου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between-class scatter matrix και S</a:t>
            </a:r>
            <a:r>
              <a:rPr lang="el-GR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within-class scatter matrix.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Οι ιδιοτιμές ταξινομούνται από τη μεγαλύτερη στην μικρότερη και επιλέγονται τα n-1 πρώτα αντίστοιχα ιδιοδιανύσματα, όπου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 αριθμός των κλάσεων. Τα δείγματα προβάλλονται στον χώρο που ορίζουν αυτά τα ιδιοδιανύσματα.</a:t>
            </a: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sklearn.discriminant_analysis.LinearDiscriminantAnalysis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 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</a:p>
          <a:p>
            <a:pPr marL="285750" indent="-285750" eaLnBrk="1">
              <a:buSzPct val="45000"/>
              <a:buFontTx/>
              <a:buChar char="•"/>
            </a:pP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291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88" y="2393384"/>
            <a:ext cx="2881576" cy="204193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884" y="5059865"/>
            <a:ext cx="2906725" cy="2058444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12" y="5053697"/>
            <a:ext cx="2810659" cy="203120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072" y="2349832"/>
            <a:ext cx="2881479" cy="203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354142000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Neighbors –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88" y="2394600"/>
            <a:ext cx="2881576" cy="203950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12" y="5106562"/>
            <a:ext cx="2810659" cy="192547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200" y="2349832"/>
            <a:ext cx="2809223" cy="203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62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7" y="4650955"/>
            <a:ext cx="28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Class 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8" y="1960819"/>
            <a:ext cx="281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+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04914558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289511"/>
            <a:ext cx="3106569" cy="229801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00371"/>
            <a:ext cx="3129801" cy="233271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248127"/>
            <a:ext cx="3221152" cy="2376989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77952"/>
            <a:ext cx="3365922" cy="237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389065178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362184"/>
            <a:ext cx="3106569" cy="215266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23975"/>
            <a:ext cx="3129801" cy="2285507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318536"/>
            <a:ext cx="3221152" cy="2236171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491" y="4990583"/>
            <a:ext cx="3365922" cy="2352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293209871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RBF kPCA + LDA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4F45E9-4097-4788-A79C-F667FF00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767" y="2312987"/>
            <a:ext cx="3106569" cy="225105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3B127AB-1155-4BD0-B522-FD72C4B8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52" y="5004073"/>
            <a:ext cx="3129801" cy="2325310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44AAE57-C072-41A7-9754-25AB3B788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76" y="2321813"/>
            <a:ext cx="3221152" cy="2229616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9414BAEC-DEE5-4D23-A759-AD1159306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9459" y="4977952"/>
            <a:ext cx="3311985" cy="237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F20D-8FD9-4343-9633-6C51BC83F2DA}"/>
              </a:ext>
            </a:extLst>
          </p:cNvPr>
          <p:cNvSpPr txBox="1"/>
          <p:nvPr/>
        </p:nvSpPr>
        <p:spPr>
          <a:xfrm>
            <a:off x="503238" y="1928971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kPCA + LDA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613E-7524-459F-A47D-2A1E363E8ADA}"/>
              </a:ext>
            </a:extLst>
          </p:cNvPr>
          <p:cNvSpPr txBox="1"/>
          <p:nvPr/>
        </p:nvSpPr>
        <p:spPr>
          <a:xfrm>
            <a:off x="511611" y="4614168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9815625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F6980FF-5ACE-450A-A37F-33D33E90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477" y="2389405"/>
            <a:ext cx="6976083" cy="38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4957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211512" y="3204720"/>
            <a:ext cx="3657600" cy="1150234"/>
          </a:xfrm>
        </p:spPr>
        <p:txBody>
          <a:bodyPr wrap="square"/>
          <a:lstStyle/>
          <a:p>
            <a:pPr eaLnBrk="1"/>
            <a:r>
              <a:rPr lang="el-GR"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sz="48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0763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1+2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αλγορίθμων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SVM, kPCA και LDA</a:t>
            </a: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τους αντίστοιχους αλγόριθμους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</a:t>
            </a: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5418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l-GR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Εργασία</a:t>
            </a:r>
            <a:r>
              <a:rPr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Ομαδοποίηση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Υλοποίηση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unnormalized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τον αντίστοιχο αλγόριθμο της βιβλιοθήκης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ο οποίος χρησιμοποιεί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4832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768323"/>
            <a:ext cx="8348454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 διάστασης 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για διάφορους αριθμούς ομάδων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με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Homogeneity, Completeness </a:t>
            </a:r>
            <a:r>
              <a:rPr lang="el-GR" b="0" i="0" dirty="0">
                <a:solidFill>
                  <a:srgbClr val="000000"/>
                </a:solidFill>
                <a:effectLst/>
                <a:latin typeface="Helvetica Neue"/>
              </a:rPr>
              <a:t>και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V-measure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 του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Nearest Class Centroid 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 με </a:t>
            </a:r>
            <a:r>
              <a:rPr lang="en-US" altLang="en-US" dirty="0">
                <a:latin typeface="Helvetica Neue"/>
                <a:cs typeface="Arial" panose="020B0604020202020204" pitchFamily="34" charset="0"/>
              </a:rPr>
              <a:t>Accuracy, Precision, Recall, F1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54901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742090"/>
            <a:ext cx="9072562" cy="34470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Πίνακας γειτνίασης 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του γράφου ομοιότητας από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ΝΝ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Πίνακας ομοιότητας: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0.5*(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 + G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Unnormalized graph laplacian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 = D – 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Normalized graph laplacian: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= D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-1/2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-1/2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Ιδιοανάλυση στον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graph laplacian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Sparse matrices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l-G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3386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349947"/>
            <a:ext cx="4427537" cy="2231380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Ασπρόμαυρες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4339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629" y="2394876"/>
            <a:ext cx="3071624" cy="2516274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549" y="4911150"/>
            <a:ext cx="2899272" cy="249071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74" y="4911150"/>
            <a:ext cx="2946827" cy="2501090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547" y="2407628"/>
            <a:ext cx="3065335" cy="2503522"/>
          </a:xfrm>
          <a:prstGeom prst="rect">
            <a:avLst/>
          </a:prstGeom>
        </p:spPr>
      </p:pic>
      <p:sp>
        <p:nvSpPr>
          <p:cNvPr id="13" name="Θέση κειμένου 2">
            <a:extLst>
              <a:ext uri="{FF2B5EF4-FFF2-40B4-BE49-F238E27FC236}">
                <a16:creationId xmlns:a16="http://schemas.microsoft.com/office/drawing/2014/main" id="{EC70E8B9-2CF7-43D2-853C-78B0B6F36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902564"/>
            <a:ext cx="57634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3"/>
              </a:spcAft>
              <a:defRPr lang="en-US" sz="2200" kern="1200">
                <a:solidFill>
                  <a:srgbClr val="000000"/>
                </a:solidFill>
                <a:latin typeface="Source Sans Pro" pitchFamily="34"/>
                <a:cs typeface="Tahoma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Επιλέγεται το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t-SNE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0871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87" y="2386151"/>
            <a:ext cx="2778970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2396733"/>
            <a:ext cx="2733725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386151"/>
            <a:ext cx="2721671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87" y="4777367"/>
            <a:ext cx="2778970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4776846"/>
            <a:ext cx="2733725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4775097"/>
            <a:ext cx="272167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3201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87" y="2410015"/>
            <a:ext cx="2778970" cy="203183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0387" y="2396733"/>
            <a:ext cx="2642776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391461"/>
            <a:ext cx="2721671" cy="205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13" y="4777367"/>
            <a:ext cx="2703918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4783163"/>
            <a:ext cx="2733725" cy="198525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4782223"/>
            <a:ext cx="2721671" cy="19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98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8" y="2386151"/>
            <a:ext cx="2729429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9615" y="2396733"/>
            <a:ext cx="2704321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1388" y="2386151"/>
            <a:ext cx="2683409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98" y="4777367"/>
            <a:ext cx="2558548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8428" y="4776846"/>
            <a:ext cx="2626694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6232" y="4775097"/>
            <a:ext cx="263372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7653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49" y="2386151"/>
            <a:ext cx="2655445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2396867"/>
            <a:ext cx="2733725" cy="205817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979" y="2386151"/>
            <a:ext cx="2680226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77" y="4777367"/>
            <a:ext cx="2564790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0370" y="4776846"/>
            <a:ext cx="2642810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6455" y="4775097"/>
            <a:ext cx="2573274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4424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59" y="2386151"/>
            <a:ext cx="2662025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913" y="2400228"/>
            <a:ext cx="2733725" cy="205145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404053"/>
            <a:ext cx="2721671" cy="2033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14" y="4777367"/>
            <a:ext cx="2557316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392" y="4776846"/>
            <a:ext cx="2702767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974" y="4775097"/>
            <a:ext cx="2548236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721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1 - MNIST</a:t>
            </a: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475"/>
            <a:ext cx="4427537" cy="4124325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Ασπρόμαυρες εικόνες απο χειρόγραφα ψηφία 0-9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60,000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Μικρό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training set: 10,000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Μέγεθος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εικόνας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28x28 = 784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Κατηγοριοποίηση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σε ζυγούς και μονούς α</a:t>
            </a:r>
            <a:r>
              <a:rPr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ριθμούς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Labels: -1, 1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818F45B-15BC-4317-8BCA-F9BA54B37FD8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514600"/>
            <a:ext cx="4425950" cy="819150"/>
          </a:xfrm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886200"/>
            <a:ext cx="3657600" cy="2743200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230" y="2386151"/>
            <a:ext cx="2742483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7829" y="2396733"/>
            <a:ext cx="2727892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257" y="2390717"/>
            <a:ext cx="2721671" cy="205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196" y="4777367"/>
            <a:ext cx="2594552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6002" y="4776846"/>
            <a:ext cx="2671547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131" y="4775097"/>
            <a:ext cx="256392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552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04" y="2386151"/>
            <a:ext cx="2462534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475" y="2396733"/>
            <a:ext cx="2508600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718" y="2390717"/>
            <a:ext cx="2526748" cy="205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17" y="4777367"/>
            <a:ext cx="2389109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4912" y="4776846"/>
            <a:ext cx="2433726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9491" y="4775097"/>
            <a:ext cx="244720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240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 για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n_clusters = 10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46" y="2386151"/>
            <a:ext cx="2338449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742" y="2396733"/>
            <a:ext cx="2398066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9484" y="2390717"/>
            <a:ext cx="2367216" cy="205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4" name="Εικόνα 3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51CAB002-0C1E-49A8-904E-EC2B01CDD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0" y="5175548"/>
            <a:ext cx="8255424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0963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Τίτλος 1">
            <a:extLst>
              <a:ext uri="{FF2B5EF4-FFF2-40B4-BE49-F238E27FC236}">
                <a16:creationId xmlns:a16="http://schemas.microsoft.com/office/drawing/2014/main" id="{4E0FA47B-4E8A-4D5F-86A1-1FC274F7EC06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Θέση κειμένου 2">
            <a:extLst>
              <a:ext uri="{FF2B5EF4-FFF2-40B4-BE49-F238E27FC236}">
                <a16:creationId xmlns:a16="http://schemas.microsoft.com/office/drawing/2014/main" id="{94D38C96-F3BF-4AD5-B5BC-FDDA6363720D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260179"/>
            <a:ext cx="4537074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5 τύποι καρκίνου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Χαρακτηριστικά: 20531</a:t>
            </a:r>
            <a:endParaRPr lang="en-US" altLang="en-US" dirty="0">
              <a:solidFill>
                <a:srgbClr val="123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RNA-Seq gene expression levels</a:t>
            </a:r>
            <a:endParaRPr lang="en-US" b="0" i="0" dirty="0">
              <a:solidFill>
                <a:srgbClr val="123654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480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Test set: 321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C8EB8225-655C-46A0-8408-BC8CF0669E5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2771" y="3278963"/>
            <a:ext cx="3657600" cy="2373347"/>
          </a:xfrm>
        </p:spPr>
      </p:pic>
      <p:sp>
        <p:nvSpPr>
          <p:cNvPr id="9222" name="Θέση αριθμού διαφάνειας 8">
            <a:extLst>
              <a:ext uri="{FF2B5EF4-FFF2-40B4-BE49-F238E27FC236}">
                <a16:creationId xmlns:a16="http://schemas.microsoft.com/office/drawing/2014/main" id="{96C0E63F-6C65-4D08-9876-50D792CDF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9F2D98-1C38-4F4A-805C-2D7809DDBEB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9368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0936" y="3122403"/>
            <a:ext cx="4497165" cy="3316255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69BFD319-E43E-4B22-9F94-E94E0AC97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32982"/>
            <a:ext cx="57634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ts val="1413"/>
              </a:spcAft>
              <a:defRPr lang="en-US" sz="2200" kern="1200">
                <a:solidFill>
                  <a:srgbClr val="000000"/>
                </a:solidFill>
                <a:latin typeface="Source Sans Pro" pitchFamily="34"/>
                <a:cs typeface="Tahoma" pitchFamily="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Επιλέγεται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affinity = ‘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gamma = 10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08027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7" y="2386151"/>
            <a:ext cx="2537069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8545" y="2396733"/>
            <a:ext cx="2526460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376" y="2386151"/>
            <a:ext cx="2527432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5" y="4777367"/>
            <a:ext cx="2554333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495" y="4776846"/>
            <a:ext cx="2536560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3784" y="4775097"/>
            <a:ext cx="2618617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86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188" y="2386151"/>
            <a:ext cx="2556567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8546" y="2396733"/>
            <a:ext cx="2506458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2214" y="2386151"/>
            <a:ext cx="2521757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51" y="4777367"/>
            <a:ext cx="2425841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9400" y="4776846"/>
            <a:ext cx="2644752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312" y="4775097"/>
            <a:ext cx="2549561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66135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79" y="2386151"/>
            <a:ext cx="2537986" cy="207956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362" y="2396733"/>
            <a:ext cx="2540826" cy="205844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7317" y="2386151"/>
            <a:ext cx="2591550" cy="206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532" y="4777367"/>
            <a:ext cx="2441880" cy="199680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071" y="4776846"/>
            <a:ext cx="2457408" cy="199789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881" y="4775097"/>
            <a:ext cx="2448422" cy="19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818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04" y="2396480"/>
            <a:ext cx="2462534" cy="205890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475" y="2418501"/>
            <a:ext cx="2508600" cy="201490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718" y="2411954"/>
            <a:ext cx="2526748" cy="2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7606092" y="196059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D671F-6296-44D6-B23C-72FD346383DE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17" y="4813169"/>
            <a:ext cx="2389109" cy="1925204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DA5FBC6-515E-4E9F-AE0F-6EBA82C9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4912" y="4786601"/>
            <a:ext cx="2433726" cy="1978383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9491" y="4784986"/>
            <a:ext cx="2447201" cy="19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525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Eigengap heuristic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B61603-53DD-46CC-B4A7-392CF685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31" y="2694997"/>
            <a:ext cx="3063718" cy="216967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C398C40-3864-435C-8ACB-8A87F5A72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7851" y="2694997"/>
            <a:ext cx="3257224" cy="2169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9D8DE9-CCA1-4D1C-B1BF-965A1B4977E2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27A87-80E5-41DC-A639-141C8FEC930B}"/>
              </a:ext>
            </a:extLst>
          </p:cNvPr>
          <p:cNvSpPr txBox="1"/>
          <p:nvPr/>
        </p:nvSpPr>
        <p:spPr>
          <a:xfrm>
            <a:off x="5039519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</p:spTree>
    <p:extLst>
      <p:ext uri="{BB962C8B-B14F-4D97-AF65-F5344CB8AC3E}">
        <p14:creationId xmlns:p14="http://schemas.microsoft.com/office/powerpoint/2010/main" val="38009325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Τίτλος 1">
            <a:extLst>
              <a:ext uri="{FF2B5EF4-FFF2-40B4-BE49-F238E27FC236}">
                <a16:creationId xmlns:a16="http://schemas.microsoft.com/office/drawing/2014/main" id="{E43AE07D-53C2-4DDD-8200-31A70B4825A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267" name="Θέση κειμένου 2">
            <a:extLst>
              <a:ext uri="{FF2B5EF4-FFF2-40B4-BE49-F238E27FC236}">
                <a16:creationId xmlns:a16="http://schemas.microsoft.com/office/drawing/2014/main" id="{76BB39A1-4EB5-4676-8CDE-DAD64867E0B6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403535"/>
            <a:ext cx="4615903" cy="412420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Κανονικοποίηση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[0, 1]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Μείωση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διάστασης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με PCA από 784 σε 87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ι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τήρηση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90% της πληροφορίας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Stratified holdout: 60% - 40%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Parameter tuning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αξιολογώντας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στο validation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Τελική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στο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test set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Μετρική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αξιολόγησης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: Accuracy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C185012-1DF7-46FF-96A3-510253701E71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2313" y="2273300"/>
            <a:ext cx="3125787" cy="2090738"/>
          </a:xfrm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12D3B924-B4E1-4CBA-9F86-7967471DB5DC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0563" y="4562475"/>
            <a:ext cx="3189287" cy="2090738"/>
          </a:xfrm>
        </p:spPr>
      </p:pic>
      <p:sp>
        <p:nvSpPr>
          <p:cNvPr id="11270" name="Θέση αριθμού διαφάνειας 8">
            <a:extLst>
              <a:ext uri="{FF2B5EF4-FFF2-40B4-BE49-F238E27FC236}">
                <a16:creationId xmlns:a16="http://schemas.microsoft.com/office/drawing/2014/main" id="{29812DD9-C047-4173-A88D-9912C5CDA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B013C5-D28E-4B92-8C68-F9D310B51E8B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Αποτελέσματα για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n_clusters = 5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480" y="5208540"/>
            <a:ext cx="8462077" cy="1095622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C740C8D0-2A73-49FC-849C-F687ACF4E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28" y="2386151"/>
            <a:ext cx="2419085" cy="207956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211F2F40-6B5E-435C-9AD8-A09911DF0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4536" y="2396733"/>
            <a:ext cx="2414477" cy="2058444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6AB5529-5C0D-45F7-B03B-F22E29A67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374" y="2390717"/>
            <a:ext cx="2349436" cy="2059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A8F197-AA81-4DB9-977E-DAE27FECDCFB}"/>
              </a:ext>
            </a:extLst>
          </p:cNvPr>
          <p:cNvSpPr txBox="1"/>
          <p:nvPr/>
        </p:nvSpPr>
        <p:spPr>
          <a:xfrm>
            <a:off x="321910" y="1981803"/>
            <a:ext cx="32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Unnormalized graph laplacian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71F78-999B-46BA-B455-6C04A0F697C2}"/>
              </a:ext>
            </a:extLst>
          </p:cNvPr>
          <p:cNvSpPr txBox="1"/>
          <p:nvPr/>
        </p:nvSpPr>
        <p:spPr>
          <a:xfrm>
            <a:off x="3716114" y="1981803"/>
            <a:ext cx="321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graph laplacian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549642-F505-4696-A3F4-5E6EECA471D3}"/>
              </a:ext>
            </a:extLst>
          </p:cNvPr>
          <p:cNvSpPr txBox="1"/>
          <p:nvPr/>
        </p:nvSpPr>
        <p:spPr>
          <a:xfrm>
            <a:off x="6944874" y="1981802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3442583938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Τίτλος 1">
            <a:extLst>
              <a:ext uri="{FF2B5EF4-FFF2-40B4-BE49-F238E27FC236}">
                <a16:creationId xmlns:a16="http://schemas.microsoft.com/office/drawing/2014/main" id="{62D63E16-36B8-415C-B237-B742459AAA2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lang="en-US" altLang="en-US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Datasets</a:t>
            </a:r>
            <a:endParaRPr altLang="en-US" dirty="0"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Θέση κειμένου 2">
            <a:extLst>
              <a:ext uri="{FF2B5EF4-FFF2-40B4-BE49-F238E27FC236}">
                <a16:creationId xmlns:a16="http://schemas.microsoft.com/office/drawing/2014/main" id="{F3C8C7D4-86AB-4D0E-93F4-5E242A0DE1B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https://cs.nyu.edu/~roweis/data.html</a:t>
            </a:r>
            <a:endParaRPr lang="el-GR" altLang="en-US" sz="1800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https://archive.ics.uci.edu/ml/datasets/glass+identification</a:t>
            </a:r>
            <a:endParaRPr lang="el-GR" altLang="en-US" sz="1800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342900" indent="-342900" eaLnBrk="1">
              <a:buSzPct val="45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https://archive.ics.uci.edu/ml/datasets/gene+expression+cancer+RNA-Seq</a:t>
            </a:r>
            <a:endParaRPr lang="el-G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>
              <a:buSzPct val="45000"/>
            </a:pP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Θέση αριθμού διαφάνειας 6">
            <a:extLst>
              <a:ext uri="{FF2B5EF4-FFF2-40B4-BE49-F238E27FC236}">
                <a16:creationId xmlns:a16="http://schemas.microsoft.com/office/drawing/2014/main" id="{DC022C64-F2B3-4350-91F0-C95DA6A34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21898E-74BD-4AC1-9B4F-51DEFAE7C501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1393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Τίτλος 1">
            <a:extLst>
              <a:ext uri="{FF2B5EF4-FFF2-40B4-BE49-F238E27FC236}">
                <a16:creationId xmlns:a16="http://schemas.microsoft.com/office/drawing/2014/main" id="{DFBD0103-3B53-4A06-BC6F-2295F4982BB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3315" name="Θέση κειμένου 2">
            <a:extLst>
              <a:ext uri="{FF2B5EF4-FFF2-40B4-BE49-F238E27FC236}">
                <a16:creationId xmlns:a16="http://schemas.microsoft.com/office/drawing/2014/main" id="{97F9E7D2-C5A3-47EB-BBA6-4004469001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3260180"/>
            <a:ext cx="9072562" cy="2410916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Linear, Polynomial,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Εύρεση πολλαπλασιαστών 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Lagrange</a:t>
            </a:r>
            <a:endParaRPr lang="el-G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Quadratic Programming Solver CVXOPT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vectors – tolerances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sklearn.svm.SVC</a:t>
            </a:r>
          </a:p>
        </p:txBody>
      </p:sp>
      <p:sp>
        <p:nvSpPr>
          <p:cNvPr id="13316" name="Θέση αριθμού διαφάνειας 6">
            <a:extLst>
              <a:ext uri="{FF2B5EF4-FFF2-40B4-BE49-F238E27FC236}">
                <a16:creationId xmlns:a16="http://schemas.microsoft.com/office/drawing/2014/main" id="{0CDBB50F-0A26-499F-BDD5-2914543232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6C0718-9F42-494B-A34A-D89DBDF5C2D4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Θέση αριθμού διαφάνειας 3">
            <a:extLst>
              <a:ext uri="{FF2B5EF4-FFF2-40B4-BE49-F238E27FC236}">
                <a16:creationId xmlns:a16="http://schemas.microsoft.com/office/drawing/2014/main" id="{6C6CFE2E-BEB4-46BC-80D7-C481907B46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E4C0A0-6D77-4A0D-B32F-28F3B4D2E99E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363" name="Τίτλος 1">
            <a:extLst>
              <a:ext uri="{FF2B5EF4-FFF2-40B4-BE49-F238E27FC236}">
                <a16:creationId xmlns:a16="http://schemas.microsoft.com/office/drawing/2014/main" id="{492FB104-1446-4036-8D60-DC6ADFF5266E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850900"/>
            <a:ext cx="9072562" cy="1171575"/>
          </a:xfrm>
        </p:spPr>
        <p:txBody>
          <a:bodyPr wrap="square"/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kPCA</a:t>
            </a:r>
          </a:p>
        </p:txBody>
      </p:sp>
      <p:sp>
        <p:nvSpPr>
          <p:cNvPr id="15364" name="Θέση κειμένου 2">
            <a:extLst>
              <a:ext uri="{FF2B5EF4-FFF2-40B4-BE49-F238E27FC236}">
                <a16:creationId xmlns:a16="http://schemas.microsoft.com/office/drawing/2014/main" id="{4E62A4FA-89CB-4B9A-AD98-E4F3CD409902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503238" y="2273300"/>
            <a:ext cx="9072562" cy="3627438"/>
          </a:xfrm>
        </p:spPr>
        <p:txBody>
          <a:bodyPr wrap="square" anchor="ctr"/>
          <a:lstStyle/>
          <a:p>
            <a:pPr marL="342900" indent="-342900" eaLnBrk="1">
              <a:buSzPct val="45000"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Linear,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και RBF kernels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Υπολογισμός του Centralized Gramian Matrix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Ταξινόμηση μη μηδενικών ιδιοτιμών από την μικρότερη στη μεγαλύτερη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Προβολή των δειγμάτων στον χώρο που έχει ως βάση τα αντίστοιχα ιδιοδιανύσματα</a:t>
            </a:r>
          </a:p>
          <a:p>
            <a:pPr marL="342900" indent="-342900" eaLnBrk="1">
              <a:buSzPct val="45000"/>
              <a:buFontTx/>
              <a:buChar char="•"/>
            </a:pP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Σύγκριση με sklearn.decomposition.KernelPCA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Θέση αριθμού διαφάνειας 3">
            <a:extLst>
              <a:ext uri="{FF2B5EF4-FFF2-40B4-BE49-F238E27FC236}">
                <a16:creationId xmlns:a16="http://schemas.microsoft.com/office/drawing/2014/main" id="{74E15AF6-0AC3-4F10-B892-B10134D99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B78275-C2EB-40F9-87BB-EA15CE7F5EB9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en-US" sz="1400" dirty="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411" name="Τίτλος 1">
            <a:extLst>
              <a:ext uri="{FF2B5EF4-FFF2-40B4-BE49-F238E27FC236}">
                <a16:creationId xmlns:a16="http://schemas.microsoft.com/office/drawing/2014/main" id="{65C9E1B4-1BB4-4638-BC5B-759FAC644D84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LDA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altLang="en-US" dirty="0">
                <a:latin typeface="Arial" panose="020B0604020202020204" pitchFamily="34" charset="0"/>
                <a:cs typeface="Arial" panose="020B0604020202020204" pitchFamily="34" charset="0"/>
              </a:rPr>
              <a:t> two classes</a:t>
            </a:r>
          </a:p>
        </p:txBody>
      </p:sp>
      <p:sp>
        <p:nvSpPr>
          <p:cNvPr id="17412" name="Θέση κειμένου 2">
            <a:extLst>
              <a:ext uri="{FF2B5EF4-FFF2-40B4-BE49-F238E27FC236}">
                <a16:creationId xmlns:a16="http://schemas.microsoft.com/office/drawing/2014/main" id="{C29198A6-7809-414C-B8EB-78F425B3B201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200" y="2224088"/>
            <a:ext cx="9070975" cy="554037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Τα δείγματα προβάλλονται πάνω στο διάνυσμα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w.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είναι o within-class scatter matrix και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l-GR"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τα μέσα διανύσματα των κλάσεων.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D835202C-6753-45CC-96CB-FCA14FC3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19" y="2992607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Θέση κειμένου 4">
            <a:extLst>
              <a:ext uri="{FF2B5EF4-FFF2-40B4-BE49-F238E27FC236}">
                <a16:creationId xmlns:a16="http://schemas.microsoft.com/office/drawing/2014/main" id="{A536E1DC-4779-4DEB-856F-D912A5057C9A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9" y="3889113"/>
            <a:ext cx="9070975" cy="1010533"/>
          </a:xfrm>
        </p:spPr>
        <p:txBody>
          <a:bodyPr wrap="square" anchor="ctr">
            <a:spAutoFit/>
          </a:bodyPr>
          <a:lstStyle/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Τι γίνεται 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αν ο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είναι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μη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αντιστρέψιμος;</a:t>
            </a:r>
          </a:p>
          <a:p>
            <a:pPr marL="285750" indent="-28575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Μπορούμε να χρησιμοποιούμε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τον ψευδοαντίστροφο του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είναι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διαγώνιος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πίνακας με τις ιδιοτιμές του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US" sz="1800" i="1" baseline="-33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και </a:t>
            </a:r>
            <a:r>
              <a:rPr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ο πίνακας με τα ιδιοδιανύσματα ως στήλες.</a:t>
            </a:r>
          </a:p>
        </p:txBody>
      </p:sp>
      <p:sp>
        <p:nvSpPr>
          <p:cNvPr id="17415" name="Θέση κειμένου 5">
            <a:extLst>
              <a:ext uri="{FF2B5EF4-FFF2-40B4-BE49-F238E27FC236}">
                <a16:creationId xmlns:a16="http://schemas.microsoft.com/office/drawing/2014/main" id="{895E9401-1DE2-4484-A106-CD1D4BACA865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57198" y="6093003"/>
            <a:ext cx="9070975" cy="553998"/>
          </a:xfrm>
        </p:spPr>
        <p:txBody>
          <a:bodyPr wrap="square" anchor="ctr">
            <a:spAutoFit/>
          </a:bodyPr>
          <a:lstStyle/>
          <a:p>
            <a:pPr marL="342900" indent="-342900" eaLnBrk="1">
              <a:buSzPct val="45000"/>
              <a:buFontTx/>
              <a:buChar char="•"/>
            </a:pP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Σύγκριση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με</a:t>
            </a:r>
            <a:r>
              <a:rPr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sklearn.discriminant_analysis.LinearDiscriminantAnalysis ο </a:t>
            </a:r>
            <a:r>
              <a:rPr lang="el-G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οποίος χρησιμοποιεί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svd solver</a:t>
            </a:r>
            <a:endParaRPr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ABFC952D-98FE-4294-AED5-9E8988A2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7" y="5143501"/>
            <a:ext cx="1828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Θέση αριθμού διαφάνειας 3">
            <a:extLst>
              <a:ext uri="{FF2B5EF4-FFF2-40B4-BE49-F238E27FC236}">
                <a16:creationId xmlns:a16="http://schemas.microsoft.com/office/drawing/2014/main" id="{45B73EF7-26DC-4701-A2DE-74BE42DF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>
              <a:spcAft>
                <a:spcPts val="1413"/>
              </a:spcAft>
              <a:defRPr sz="2200">
                <a:solidFill>
                  <a:srgbClr val="000000"/>
                </a:solidFill>
                <a:latin typeface="Source Sans Pro" panose="020B0503030403020204" pitchFamily="34" charset="0"/>
                <a:cs typeface="Tahom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6CF392-B7C0-4A10-821E-D688F4C1818D}" type="slidenum">
              <a:rPr altLang="en-US" sz="1400" smtClean="0">
                <a:solidFill>
                  <a:schemeClr val="tx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en-US" sz="1400">
              <a:solidFill>
                <a:schemeClr val="tx1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59" name="Τίτλος 1">
            <a:extLst>
              <a:ext uri="{FF2B5EF4-FFF2-40B4-BE49-F238E27FC236}">
                <a16:creationId xmlns:a16="http://schemas.microsoft.com/office/drawing/2014/main" id="{60E4D9A3-E916-4001-AFD7-01D056AC8A53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03238" y="1189673"/>
            <a:ext cx="9072562" cy="492443"/>
          </a:xfrm>
        </p:spPr>
        <p:txBody>
          <a:bodyPr wrap="square">
            <a:spAutoFit/>
          </a:bodyPr>
          <a:lstStyle/>
          <a:p>
            <a:pPr eaLnBrk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SVM – Μεγάλο training set - sklearn</a:t>
            </a:r>
            <a:endParaRPr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ED855D4-D5F0-4CB9-BC82-09FE1235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35" y="2291287"/>
            <a:ext cx="3219282" cy="224613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F7E968-865E-49CC-8875-B9D24D5C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202" y="4956943"/>
            <a:ext cx="3224091" cy="226428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CFE82A-1776-4A08-85D8-723C219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86" y="4952137"/>
            <a:ext cx="3205311" cy="223432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01E7160-5706-4C08-8E0F-814C821E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157" y="2247940"/>
            <a:ext cx="3205310" cy="2241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76B7-5F82-4411-AEC8-1BE792ECA689}"/>
              </a:ext>
            </a:extLst>
          </p:cNvPr>
          <p:cNvSpPr txBox="1"/>
          <p:nvPr/>
        </p:nvSpPr>
        <p:spPr>
          <a:xfrm>
            <a:off x="503238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ABAA-016B-40EA-802E-12ED1DD937C5}"/>
              </a:ext>
            </a:extLst>
          </p:cNvPr>
          <p:cNvSpPr txBox="1"/>
          <p:nvPr/>
        </p:nvSpPr>
        <p:spPr>
          <a:xfrm>
            <a:off x="5039519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337-6F6B-4E21-8558-CA549AD03935}"/>
              </a:ext>
            </a:extLst>
          </p:cNvPr>
          <p:cNvSpPr txBox="1"/>
          <p:nvPr/>
        </p:nvSpPr>
        <p:spPr>
          <a:xfrm>
            <a:off x="503238" y="4650955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RBF 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CD88F-987F-43F2-AF83-88C91F3BC4E5}"/>
              </a:ext>
            </a:extLst>
          </p:cNvPr>
          <p:cNvSpPr txBox="1"/>
          <p:nvPr/>
        </p:nvSpPr>
        <p:spPr>
          <a:xfrm>
            <a:off x="5039519" y="1960819"/>
            <a:ext cx="25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152129142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blue-squa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-square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944</Words>
  <Application>Microsoft Office PowerPoint</Application>
  <PresentationFormat>Προσαρμογή</PresentationFormat>
  <Paragraphs>256</Paragraphs>
  <Slides>51</Slides>
  <Notes>51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51</vt:i4>
      </vt:variant>
    </vt:vector>
  </HeadingPairs>
  <TitlesOfParts>
    <vt:vector size="59" baseType="lpstr">
      <vt:lpstr>Arial</vt:lpstr>
      <vt:lpstr>Calibri</vt:lpstr>
      <vt:lpstr>Century Gothic</vt:lpstr>
      <vt:lpstr>Helvetica Neue</vt:lpstr>
      <vt:lpstr>Source Sans Pro</vt:lpstr>
      <vt:lpstr>Times New Roman</vt:lpstr>
      <vt:lpstr>blue-squares</vt:lpstr>
      <vt:lpstr>blue-squares1</vt:lpstr>
      <vt:lpstr>Υπολογιστική Νοημοσύνη Εργασίες</vt:lpstr>
      <vt:lpstr>Εργασία 1+2</vt:lpstr>
      <vt:lpstr>Εργασία 1+2</vt:lpstr>
      <vt:lpstr>Dataset 1 - MNIST</vt:lpstr>
      <vt:lpstr>Pipeline</vt:lpstr>
      <vt:lpstr>SVM</vt:lpstr>
      <vt:lpstr>kPCA</vt:lpstr>
      <vt:lpstr>LDA – two classes</vt:lpstr>
      <vt:lpstr>SVM – Μεγάλο training set - sklearn</vt:lpstr>
      <vt:lpstr>SVM – Μεγάλο training set - sklearn</vt:lpstr>
      <vt:lpstr>SVM – Linear kernel</vt:lpstr>
      <vt:lpstr>SVM – Polynomial kernel</vt:lpstr>
      <vt:lpstr>SVM – RBF kernel</vt:lpstr>
      <vt:lpstr>Neighbors - sklearn</vt:lpstr>
      <vt:lpstr>Linear kPCA + LDA</vt:lpstr>
      <vt:lpstr>Polynomial kPCA + LDA</vt:lpstr>
      <vt:lpstr>RBF kPCA + LDA</vt:lpstr>
      <vt:lpstr>Αποτελέσματα σε ολόκληρο το training set</vt:lpstr>
      <vt:lpstr>Αποτελέσματα στο μικρό training set</vt:lpstr>
      <vt:lpstr>Dataset 2</vt:lpstr>
      <vt:lpstr>Pipeline</vt:lpstr>
      <vt:lpstr>LDA</vt:lpstr>
      <vt:lpstr>SVM – sklearn</vt:lpstr>
      <vt:lpstr>Neighbors – sklearn</vt:lpstr>
      <vt:lpstr>Linear kPCA + LDA</vt:lpstr>
      <vt:lpstr>Polynomial kPCA + LDA</vt:lpstr>
      <vt:lpstr>RBF kPCA + LDA</vt:lpstr>
      <vt:lpstr>Αποτελέσματα</vt:lpstr>
      <vt:lpstr>Εργασία 3</vt:lpstr>
      <vt:lpstr>Εργασία 3</vt:lpstr>
      <vt:lpstr>Pipeline</vt:lpstr>
      <vt:lpstr>Spectral Clustering</vt:lpstr>
      <vt:lpstr>Dataset 1 - MNIST</vt:lpstr>
      <vt:lpstr>Embedding</vt:lpstr>
      <vt:lpstr>Spectral Clustering</vt:lpstr>
      <vt:lpstr>Spectral Clustering</vt:lpstr>
      <vt:lpstr>Spectral Clustering</vt:lpstr>
      <vt:lpstr>Spectral Clustering</vt:lpstr>
      <vt:lpstr>Spectral Clustering</vt:lpstr>
      <vt:lpstr>Spectral Clustering</vt:lpstr>
      <vt:lpstr>Scores</vt:lpstr>
      <vt:lpstr>Αποτελέσματα για n_clusters = 10</vt:lpstr>
      <vt:lpstr>Dataset 2</vt:lpstr>
      <vt:lpstr>Embedding</vt:lpstr>
      <vt:lpstr>Spectral Clustering</vt:lpstr>
      <vt:lpstr>Spectral Clustering</vt:lpstr>
      <vt:lpstr>Spectral Clustering</vt:lpstr>
      <vt:lpstr>Scores</vt:lpstr>
      <vt:lpstr>Eigengap heuristic</vt:lpstr>
      <vt:lpstr>Αποτελέσματα για n_clusters = 5</vt:lpstr>
      <vt:lpstr>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Blue Squares</dc:title>
  <dc:subject>Presentation Template Design-9</dc:subject>
  <dc:creator>Αλέξανδρος Γαϊτάνης</dc:creator>
  <cp:keywords>Apache OpenOffice business</cp:keywords>
  <dc:description>Background design by Yun Chao Xu. Template implementation by Xin Li. 
2013/1/9</dc:description>
  <cp:lastModifiedBy>Alex Gaitanis</cp:lastModifiedBy>
  <cp:revision>193</cp:revision>
  <dcterms:created xsi:type="dcterms:W3CDTF">2021-01-13T22:46:11Z</dcterms:created>
  <dcterms:modified xsi:type="dcterms:W3CDTF">2021-01-16T20:15:45Z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